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7" r:id="rId2"/>
    <p:sldId id="303" r:id="rId3"/>
    <p:sldId id="295" r:id="rId4"/>
    <p:sldId id="291" r:id="rId5"/>
    <p:sldId id="267" r:id="rId6"/>
    <p:sldId id="268" r:id="rId7"/>
    <p:sldId id="272" r:id="rId8"/>
    <p:sldId id="273" r:id="rId9"/>
    <p:sldId id="274" r:id="rId10"/>
    <p:sldId id="275" r:id="rId11"/>
    <p:sldId id="276" r:id="rId12"/>
    <p:sldId id="278" r:id="rId13"/>
    <p:sldId id="266" r:id="rId14"/>
    <p:sldId id="284" r:id="rId15"/>
    <p:sldId id="285" r:id="rId16"/>
    <p:sldId id="297" r:id="rId17"/>
    <p:sldId id="298" r:id="rId18"/>
    <p:sldId id="299" r:id="rId19"/>
    <p:sldId id="282" r:id="rId20"/>
    <p:sldId id="283" r:id="rId21"/>
    <p:sldId id="301" r:id="rId22"/>
    <p:sldId id="302" r:id="rId23"/>
    <p:sldId id="293" r:id="rId24"/>
    <p:sldId id="286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stil 1 - aks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169408"/>
        <c:axId val="143170944"/>
        <c:axId val="0"/>
      </c:bar3DChart>
      <c:catAx>
        <c:axId val="14316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3170944"/>
        <c:crosses val="autoZero"/>
        <c:auto val="1"/>
        <c:lblAlgn val="ctr"/>
        <c:lblOffset val="100"/>
        <c:noMultiLvlLbl val="0"/>
      </c:catAx>
      <c:valAx>
        <c:axId val="1431709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3169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'[Gjennomføring.xlsx]Ark1'!$D$28</c:f>
              <c:strCache>
                <c:ptCount val="1"/>
                <c:pt idx="0">
                  <c:v>Fullført og bestått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'[Gjennomføring.xlsx]Ark1'!$C$29:$C$47</c:f>
              <c:strCache>
                <c:ptCount val="19"/>
                <c:pt idx="0">
                  <c:v>Akershus </c:v>
                </c:pt>
                <c:pt idx="1">
                  <c:v>Oslo </c:v>
                </c:pt>
                <c:pt idx="2">
                  <c:v>Vest-Agder </c:v>
                </c:pt>
                <c:pt idx="3">
                  <c:v>Sogn og Fjordane </c:v>
                </c:pt>
                <c:pt idx="4">
                  <c:v>Rogaland </c:v>
                </c:pt>
                <c:pt idx="5">
                  <c:v>Møre og Romsdal </c:v>
                </c:pt>
                <c:pt idx="6">
                  <c:v>Aust-Agder </c:v>
                </c:pt>
                <c:pt idx="7">
                  <c:v>Sør-Trøndelag </c:v>
                </c:pt>
                <c:pt idx="8">
                  <c:v>Buskerud </c:v>
                </c:pt>
                <c:pt idx="9">
                  <c:v>Hedmark </c:v>
                </c:pt>
                <c:pt idx="10">
                  <c:v>Hordaland </c:v>
                </c:pt>
                <c:pt idx="11">
                  <c:v>Telemark </c:v>
                </c:pt>
                <c:pt idx="12">
                  <c:v>Oppland </c:v>
                </c:pt>
                <c:pt idx="13">
                  <c:v>Nord-Trøndelag </c:v>
                </c:pt>
                <c:pt idx="14">
                  <c:v>Vestfold </c:v>
                </c:pt>
                <c:pt idx="15">
                  <c:v>Østfold </c:v>
                </c:pt>
                <c:pt idx="16">
                  <c:v>Troms </c:v>
                </c:pt>
                <c:pt idx="17">
                  <c:v>Nordland </c:v>
                </c:pt>
                <c:pt idx="18">
                  <c:v>Finnmark </c:v>
                </c:pt>
              </c:strCache>
            </c:strRef>
          </c:cat>
          <c:val>
            <c:numRef>
              <c:f>'[Gjennomføring.xlsx]Ark1'!$D$29:$D$47</c:f>
              <c:numCache>
                <c:formatCode>0</c:formatCode>
                <c:ptCount val="19"/>
                <c:pt idx="0">
                  <c:v>76.2</c:v>
                </c:pt>
                <c:pt idx="1">
                  <c:v>74</c:v>
                </c:pt>
                <c:pt idx="2">
                  <c:v>73.600000000000009</c:v>
                </c:pt>
                <c:pt idx="3">
                  <c:v>73.599999999999994</c:v>
                </c:pt>
                <c:pt idx="4">
                  <c:v>73.100000000000009</c:v>
                </c:pt>
                <c:pt idx="5">
                  <c:v>72.5</c:v>
                </c:pt>
                <c:pt idx="6">
                  <c:v>71.7</c:v>
                </c:pt>
                <c:pt idx="7">
                  <c:v>70.900000000000006</c:v>
                </c:pt>
                <c:pt idx="8">
                  <c:v>70.7</c:v>
                </c:pt>
                <c:pt idx="9">
                  <c:v>70.5</c:v>
                </c:pt>
                <c:pt idx="10">
                  <c:v>70.5</c:v>
                </c:pt>
                <c:pt idx="11">
                  <c:v>70.5</c:v>
                </c:pt>
                <c:pt idx="12">
                  <c:v>69.899999999999991</c:v>
                </c:pt>
                <c:pt idx="13">
                  <c:v>69.5</c:v>
                </c:pt>
                <c:pt idx="14">
                  <c:v>66.900000000000006</c:v>
                </c:pt>
                <c:pt idx="15">
                  <c:v>65.3</c:v>
                </c:pt>
                <c:pt idx="16">
                  <c:v>64.900000000000006</c:v>
                </c:pt>
                <c:pt idx="17">
                  <c:v>64.7</c:v>
                </c:pt>
                <c:pt idx="18">
                  <c:v>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537920"/>
        <c:axId val="147539456"/>
        <c:axId val="0"/>
      </c:bar3DChart>
      <c:catAx>
        <c:axId val="147537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7539456"/>
        <c:crosses val="autoZero"/>
        <c:auto val="1"/>
        <c:lblAlgn val="ctr"/>
        <c:lblOffset val="100"/>
        <c:noMultiLvlLbl val="0"/>
      </c:catAx>
      <c:valAx>
        <c:axId val="1475394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7537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A3EA1-2954-4BAB-B9A8-B8DE2E02CE6F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1420-1DF2-4FA0-9747-9DBF419D416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7742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38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1420-1DF2-4FA0-9747-9DBF419D4162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886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26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9225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630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864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r>
              <a:rPr lang="nb-NO" sz="4000" b="0" smtClean="0"/>
              <a:t>Klikk for å redigere tittelstil</a:t>
            </a:r>
            <a:endParaRPr lang="nb-NO" sz="4000" b="0" dirty="0"/>
          </a:p>
        </p:txBody>
      </p:sp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027" name="Picture 3" descr="P:\Mine dokumenter\2011-12-12 New Wave 2011\Fylkeslogoen\PNG\Midstilt farge nega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34" y="260648"/>
            <a:ext cx="11911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9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156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60253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515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7772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4499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252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30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5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A618E1-64DA-4E0C-BB49-A9E7DA3F0A2D}" type="datetimeFigureOut">
              <a:rPr lang="nn-NO" smtClean="0"/>
              <a:t>26.10.2015</a:t>
            </a:fld>
            <a:endParaRPr lang="nn-N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5FA84B-1A5D-4856-984C-ACA1B04DB10E}" type="slidenum">
              <a:rPr lang="nn-NO" smtClean="0"/>
              <a:t>‹#›</a:t>
            </a:fld>
            <a:endParaRPr lang="nn-N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20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500" y="692696"/>
            <a:ext cx="8623261" cy="763133"/>
          </a:xfrm>
        </p:spPr>
        <p:txBody>
          <a:bodyPr>
            <a:normAutofit/>
          </a:bodyPr>
          <a:lstStyle/>
          <a:p>
            <a:pPr algn="l"/>
            <a:r>
              <a:rPr lang="nn-NO" sz="3200" dirty="0" smtClean="0">
                <a:latin typeface="+mj-lt"/>
              </a:rPr>
              <a:t>Dialogmøte</a:t>
            </a:r>
            <a:endParaRPr lang="nn-NO" sz="3200" dirty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31840" y="6430288"/>
            <a:ext cx="2880320" cy="402908"/>
          </a:xfrm>
        </p:spPr>
        <p:txBody>
          <a:bodyPr/>
          <a:lstStyle/>
          <a:p>
            <a:r>
              <a:rPr lang="nn-NO" sz="800" dirty="0"/>
              <a:t>www.sfj.no</a:t>
            </a:r>
            <a:endParaRPr lang="nb-NO" sz="800" dirty="0"/>
          </a:p>
          <a:p>
            <a:endParaRPr lang="nb-NO" sz="8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1402274"/>
            <a:ext cx="21547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37" y="1455830"/>
            <a:ext cx="1872208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" y="3524275"/>
            <a:ext cx="188016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72" y="1350423"/>
            <a:ext cx="2211382" cy="10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2255513"/>
            <a:ext cx="1413378" cy="1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1754233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36512"/>
            <a:ext cx="1766041" cy="1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618380"/>
            <a:ext cx="1610553" cy="16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4936512"/>
            <a:ext cx="1903693" cy="12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54" y="4960599"/>
            <a:ext cx="1905967" cy="12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ggSERUUExQWFRUWFx0YFxgYGSEYGxoeGBscHx4fHh0bHyciIB4jJSAaHy8lJTMrMC04Hh49NTIqNTIrOCoBCQoKDgwOFg8PGiklHCQsKSksLC4sKSkpKSwpKTUqLCksMCwpKSopKSkpKSkpKSkpLCksLCkpKSkpKSwpLCwpKf/AABEIAFAAhQMBIgACEQEDEQH/xAAbAAACAwEBAQAAAAAAAAAAAAAFBgMEBwIAAf/EAEQQAAIBAgUCBAIFCQMNAQAAAAECEQMSAAQFITEGQRMiMlEHFCNhcYGRNEJSVKGx0dLwYpPBFyQlM0NjgpSissLh8Rb/xAAYAQEBAQEBAAAAAAAAAAAAAAAAAQIDBP/EACARAAICAgICAwAAAAAAAAAAAAABAhEhMQMSE0EiYZH/2gAMAwEAAhEDEQA/AOtP6RoDL0ajUsva9Ckw+jQlppKSTKzPJO/ucfavTOVsLfL0rV2LeEveO9vb/wAsM/S+oJ8plQtkDK0gbpmVUfnEwFO8bEggHcAA96tmcxVB85KCfNISmTyPMzWkn/AbDsNWJT6TpZ28Ckd42RVOxG3p/bjvJ5TJUgFGVougcPBoI7ncGLyJt+qJ2I3GD1PQ8zUMKGK/prDCCSJ8szuD+3FatlrGDVFIUkQYIBBHOw22+/nApY07LaVWr01OVyhpMSGQZVFIs4tqTLszAbRBBYR7MVDRenmob5KgGtAINGkNyDsWCQCD5ZE7xvvhM1OjkboVl4A8jBlDQJg8Hf8ADA6nVcwS5JUEeUWmDErKnjiQZnEJQxVsp0rUSQmXDupuAyy0uBDBVdPIZFkFwZJNxIAxDqg6XW2jl6GV2WY8AMRyq+Z1BYEyxLEDYHccjlzmbKEeK5GxKlyfKsCT+A9+IwT0PQ62Y8UpYWVPSTN5uVhJmR3gsI3jgGBcItt05orOAmVpAqBN1JNthJYhIIkxIn6sdr07007AGhQpMqDfw1g2wZNO3gz3IJxWyuVrHyKSRzaGn08yp4jnv3wbymlLYZpgK0OpPuYiCO4IABO5A5OwIAb/ACa6HWXxEoEIwk0rBTL8Em4yVEmfKRxE8wEz2hPk2FR6GVq0abDy1qFO9laZIakpncrF2+w2i7Gi5i+jTC2MZuCAJ4igsRaPMRIEk9v4r1LPlifnUuKgiaKsoBOzFlgshIgEqTIMHbgUQtRbI5iqj+DlViNqVJUSH/4d2G5808QB7WOm9T6cCWtRpyPKKr5WmzD0xduQREqGKA8SCZAlyGTyjOA60/DZjs6oiAC+DcV8oBMy0j3BBIxe6U6G1tVd6aN5jA8YU0R6Z5lPMymNwRsZ4HeJ4DokzlPQyjMlII6mabVclSVGt2AgUwtrBmO8EcmCAQSzS6CUVvk8sFbkLRRml+FNqjZgWtYSDAi1hBMaN0VqBfxMwyEAsadNr3NIlivlN4BDJBBO4n0jfBWto2kZVB4paoCLQrANdMljaAASxMsTztPAweMsirSMT+I+i5CkuXFKki71FJpqAGtFMqTKzNpBmSDMiJOPYvfFpqJ+WsppTUGqFUASB9GdyZJO/wBg3j6/YikmrRXHJpHTusZJMplb2UqMtRJFpZvQggchiWuG8cQOMWsvrOiVLR5zVaVBqUoY2EFoD8GCAAPeQDvjNfCqrl8rfl0dTQpAq7uwEpKt5GQhjuQe1xFzERhoyvU3TjU1m1JINjgDgSPPVuheGkkFbmMb42YC+rnMUwTSsZRKswCioTEi6IN67GCDAH17LGoahnahsdmJ2NsjaQCLRxzOCGZ1ug1KqRTCOtRfD8JGJKXNbVMb1SqguSg5WCSp2r1NOr2Cq1I2IpNQ3bEUxI3aJLIqyBuGJBEgzAgNUp1R9c++3eP2/wBbxjvL5TNMCKShyJDBWW78CQzEcbDf7ZAdK3TqtQFWuUpBU8tUNdasiwBAvnB5AuB3UCTOAVbTc0lNWChQGkmuCoCkbkH037RuSE3gncnEpUdIxsG+CquBVZKcA3Kx8NiRuLSQeO/lP7jg5leqdWprbSp0qSUxFNIm/wA8epjcSQS07Eydt8ENN6tpLbTzFXL1KRkfSVUd1G/6N1w7eaPtx8/yhdLU5qZagXqEAwKfhHccSw2+uOMcpvslToscN2rJcrS1hnLjJlGqKWfexNm9mJCuYmROzbjEOR6Rz7ZmpUs8G+6ahtJMsDAtKkj2OwFo2xxX+JerEEpk2USolttzEgs8BW3IAta6VPcYDVOserql01qdIFTuECWAKWJnzHYA8zv23xp8sVSHSQRrZLVvmXCUa1QhyPFtlIVSwKsSGaT5DBXcnsMGcr5AHz1TL0GsCUyKhaqQpIBl2aGmPSX5PB4Qn1DUMwpBzZrAEMzBWHrEru4AKlfYADvJ4q1shl1Kmor1TVqFSfEtEhC8kWsWJ4jbGFyfLrFfppxxbH9OougMufEpmnUcEG5Vaq4J3uBabfckREjEGofGbJrIo5apUbaPEdaSmQZg+Y7GBx32nCDpeWoVbXsC30EqWhi4DF6qGCST+YuLVbN16VXLJRqFBVqurKgBLeQRv6tp98I8spS6oOEUrDGofFHqhgwpU6NIQYNjOwHO4dgoP4/fhizGnakxvYGoTy1wJjkDeNt+BthF09cy2WpGr4hqGkbjVnxCb6oBa7f0hYnsBjWchUmlTP6VND+KKcZjfI5KT0VtQpxRjHxWSooywYEEGryCO1LHsHPjoTbk/tr/ALqGPY9EY0qOUp27JsjpVKrk8tyhWjSvsElxajAASIbckmIO4MnEP+gsu35ZmKnA8LL0xV4IYC+qpRY8oEAMsL5tsTaWzpl8u14SMtTKhwSCWpgE+UMTabTAE8TscdDwWN3iNySQKdTuZ/OCxziyb9ESXsv/AP7mkieFlsg5FjL4lera5n3JDMQRv6ttgBtABZTXM3RhqeXyiVlAIdhUrVgJCzfUmNj774koUcuy2moaUKWuqLTUAnYyDWJnfaQBMYvV9FyxkmqLzYIAF1vi0xwWJjjeMcmps2upVbVdczJenUztfyOEawCgLj+iUNxXtJjArT9I02u3iG6pLqL6j3uZCGSxEj1fdE4bcnpWll6gRrnVoqhSAQxmLrV5MN+BxZ06hpNYTTF4DWkkt6oBjzH2K4jhJjuloUdOoUGVj4SJAQiFYeqmGO7kkwZA9owbbJ1NyXePNCNbaoPmplQoHlKgiT5hJnBTSNQ0qtf4SD6MgGaYHquiJ59DT93vjjUNQcV/DsZQA8Stqhqdro4JO++49J24iSXi39l8mqA2p6WaxFqkkMputZuKtNyAAIg2xMyIHucWjpOeaYpPuGG8D1qw/O7iZ+7BTVOo/Ay9SoieMKKCRfaTBQHcyNrrpHse+DNdrQ39lSd/qBO/7sV8VtO9EXJSYn5DpLPII23CiXcE+RbZgL35P3YuHpaobS70xY14MMbTaQTyBwTzjvpXXdRzNSoHpqFFChUWxWHmrCSDcdxHHeBOLXUWZzdPwLCy3ZhEfyEyjBpHpMTA3xpcUbv2TyOqB+S6eyVNgF80UwiJaFAAdmm07Kssxmod59PvbfVsvYVr1KSCStj113AOxUFyYPA9J24GFXqKo1XSS9Qh2IVmaB5itYidh7bcfbjPlah4igWLNsbezfYN/wCvfFillIS1bNkfJaQkt4bsJAIW5is7EwxFyj6mn2nDRo+eytSkvhTagCQUZLSqLtDgGAIjntgO+XatRq0wd6iAAncCPNvgjoqgHMgCP86Yge11Gg3+ONRilpGW29iF8dPTk/tr/uoY9jn45enJ/bX/AHUcexsyQdN18kKGWZmW8GnTAdhTttpITAfdgbjAEckyAcXbclZSR6tO5K98Coskqbgu88yoO08nYDdx6eyWlfIZd6uWVrstQDsyhrvolAkGSeYGLma0/p6vNKplEqEjdXUSNh3O67AbiOB7DEolmb6uNPfxUapTRnUKx8R6kAMr8JlTPp9JKyO4xHqPVXT/AMyaiu5IhJ2ttWojE2+HdvZsCe+NDqdHdMMlp05SnO4M+W7uTM7sfrk84r1+iulWUscikTBYgDvBA78+3GAsU+n9f0cVK1YVi3zFUOVsdStl4C/6s8l4nfjEei9Wafl2NO2oq+IWl2FR1kKBcqIAONxJIn87DQ3w96bJAGRUAHiHPbuNgfvnE4+HuhmFGUpqAJ9MAbnupBO5O0zx7CABHTCZFFZqNUVVcg3BpUFb9gJ23Zp+72wO1uuBVcip5pDAhyVcAz4digkNysgdwDHIv6gmk6eTSoUqFJrlaoDcghZgmXIYQ0QCGEjCzqY0yk9V/UoF+YogS7U3hhdUq8PuNwTsexjGSnzpzUdRbMLRqBn8amSYtdRTglidwE7BgTydwGgF7zR1R7kpWqGtF7eY0xBD3BSP7JUqSZP3jE8p1HmaebNVHpuxBUhAUVrgts+UXEEgGRvZP9rGrDO16RJBaowA8SmQFq0wxEqCpNNwvmIAIJlxLEYpBsoVAqKrVC5HqZpEnkkD7e32c4kXMADZm+5iB9+8nATIahQcB0qAiBtyB/A/UeMXrweMbQOc6+WqA061NGVmVPpLDcz8AKdyZgAjeQYG04BVOhMkMq9LJLTDVxvUrFqsqDKlSAVDkxDxt2Dcgw2gZetmErtzTWBAWSQ1yybb4EnZWH1yCZtPo9YFkolqKOJDooPhOCSWAbygMNreJnicQoD6J1/5u9lpOoQgNdHJQ8QZPadu474O5N/DbMmoCi+MrBmBAj5eiCZiIBUgniRHOCOVy9CgllJWiSSTJLMxlmZjyzGST9ZxG9Wt3kfX/wDMEiGTfGbWcq5y6XCUaqe+6sKMMCdiCVf0zxB3nHsSfGOhll+WZEUM7VbjG5tFEKN+ABsFEAdhj2FA1npEH5DKc/k1Hjb/AGSd8Fgn8N/3T/QwodNdV6QuSyqnNZYFcvRBU16YIIpKCCCwgzscEz1pocT81lvs8el/PgA5Zvz/AF2x0Qfc/wBfXhdXrXR5/Ksr/f0x+27FkdX9P/reV/v6f8+AC9o74+gJ9X78Bj1doH65lf8AmKf82IT1ho/63lJ9/Hpx/wB+IBL+KvSIP0ysGLyPDYreYAIFIWydwWYzsPxGcrm6XhVCDUuBvRfKxLDe5hBlA6k+53HYzt9bqPp5mv8AmcmXtC3GtTJgTsJfYSx45/DGc63pGj0IqZHMUDaTdR+aphirqVbw3LfosywdwGYrJgDNUatGZ1M09Q1KxFNWMjygKbiQbrZ8u0ieNz3xpHRWiayzpmnU0KPhkBUYq9ZmUC8q02g7EnaSJUbnFH4cdN6OtuZzdXKTb9FSqV6Z3MQ7oTAgAwG3k7iAMaNX1/SWMnN5bnf6emZ/6saoyCa3TtInxBVzCVyPNUV4Jbci5QLWtJMA7ROCGWzdcGG32AkDkxuf/WJDrejfrOW/v6f8+JqOq6Aec3lgB/v6cn7rv24AN6NVBB8p53bt9n24vVMyBz2/r+GALdWaKohczlgo4AzFP+bAzOdYaUx/KKETv9Mn82KUYa2s0wf6/wAcSDNKwBUzhKPWWnD01cuB3+kQn8S2OR1rpYIBr0pJgAVF7CeQYH3xgQD/ABsDW5Qnua3t7UcewD+Juv5SuuWsqI9pqza6tEilzB7xj5gKP//Z"/>
          <p:cNvSpPr>
            <a:spLocks noChangeAspect="1" noChangeArrowheads="1"/>
          </p:cNvSpPr>
          <p:nvPr/>
        </p:nvSpPr>
        <p:spPr bwMode="auto">
          <a:xfrm>
            <a:off x="63500" y="-374650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67" y="1109175"/>
            <a:ext cx="1266825" cy="105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170307" y="2858179"/>
            <a:ext cx="30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1" dirty="0" smtClean="0"/>
              <a:t>Korleis arbeider vi  med kvaliteten  i grunnopplæringa i Sogn og Fjordane?</a:t>
            </a:r>
            <a:endParaRPr lang="nn-NO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32" y="6350"/>
            <a:ext cx="1864987" cy="13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P:\Mine dokumenter\NY GIV\Bilete-overgangsprosjektet\Flora vg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2446973"/>
            <a:ext cx="1822903" cy="1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vd M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3660166"/>
            <a:ext cx="1605140" cy="1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Bestått Vg1 per utdanningsprogram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Fullført og bestått Vg1 per skule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5163"/>
            <a:ext cx="799288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0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075279" cy="864096"/>
          </a:xfrm>
        </p:spPr>
        <p:txBody>
          <a:bodyPr>
            <a:normAutofit fontScale="90000"/>
          </a:bodyPr>
          <a:lstStyle/>
          <a:p>
            <a:r>
              <a:rPr lang="nn-NO" sz="4400" dirty="0"/>
              <a:t>Fullført og bestått </a:t>
            </a:r>
            <a:r>
              <a:rPr lang="nn-NO" sz="4400" dirty="0" smtClean="0"/>
              <a:t>VG1-Nordfjord</a:t>
            </a:r>
            <a:r>
              <a:rPr lang="nn-NO" sz="3600" dirty="0" smtClean="0"/>
              <a:t/>
            </a:r>
            <a:br>
              <a:rPr lang="nn-NO" sz="3600" dirty="0" smtClean="0"/>
            </a:b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73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3200" dirty="0" smtClean="0"/>
              <a:t>Fullført Vg1, men manglar fag eller stryk i eitt eller fleire fag</a:t>
            </a:r>
            <a:endParaRPr lang="nn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48883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8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err="1" smtClean="0"/>
              <a:t>Heildagsfråvær</a:t>
            </a:r>
            <a:r>
              <a:rPr lang="nn-NO" sz="4000" dirty="0" smtClean="0"/>
              <a:t> ved skulane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98528"/>
              </p:ext>
            </p:extLst>
          </p:nvPr>
        </p:nvGraphicFramePr>
        <p:xfrm>
          <a:off x="2771800" y="5517233"/>
          <a:ext cx="2981300" cy="720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1300"/>
              </a:tblGrid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u="none" strike="noStrike">
                          <a:effectLst/>
                        </a:rPr>
                        <a:t>Slutta elevar er ikkje med i tala</a:t>
                      </a:r>
                      <a:endParaRPr lang="nn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u="none" strike="noStrike">
                          <a:effectLst/>
                        </a:rPr>
                        <a:t>§3-47 fråvær(10-dagarsregelen) er heller ikkje med</a:t>
                      </a:r>
                      <a:endParaRPr lang="nn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026">
                <a:tc>
                  <a:txBody>
                    <a:bodyPr/>
                    <a:lstStyle/>
                    <a:p>
                      <a:pPr algn="l" fontAlgn="b"/>
                      <a:r>
                        <a:rPr lang="nn-NO" sz="800" u="none" strike="noStrike" dirty="0">
                          <a:effectLst/>
                        </a:rPr>
                        <a:t>Kurselevar og vaksne er ikkje med</a:t>
                      </a:r>
                      <a:endParaRPr lang="nn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5163"/>
            <a:ext cx="7704856" cy="444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79628"/>
              </p:ext>
            </p:extLst>
          </p:nvPr>
        </p:nvGraphicFramePr>
        <p:xfrm>
          <a:off x="35496" y="5877271"/>
          <a:ext cx="1008112" cy="1023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</a:tblGrid>
              <a:tr h="262450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u="none" strike="noStrike" dirty="0">
                          <a:effectLst/>
                        </a:rPr>
                        <a:t>Slutta elevar er ikkje med i tala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5827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u="none" strike="noStrike" dirty="0">
                          <a:effectLst/>
                        </a:rPr>
                        <a:t>§3-47 fråvær(10-dagarsregelen) er heller ikkje med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450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u="none" strike="noStrike" dirty="0">
                          <a:effectLst/>
                        </a:rPr>
                        <a:t>Kurselevar og vaksne er ikkje med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8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Timefråvær ved skulane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5163"/>
            <a:ext cx="806489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61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Karakteren 1 og IV 2014-2015</a:t>
            </a:r>
            <a:endParaRPr lang="nn-NO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072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61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4000" b="1" dirty="0" smtClean="0"/>
              <a:t>Refleksjonsskjema</a:t>
            </a:r>
            <a:r>
              <a:rPr lang="nn-NO" sz="3600" dirty="0" smtClean="0"/>
              <a:t/>
            </a:r>
            <a:br>
              <a:rPr lang="nn-NO" sz="3600" dirty="0" smtClean="0"/>
            </a:br>
            <a:r>
              <a:rPr lang="nn-NO" sz="2400" dirty="0" smtClean="0"/>
              <a:t>Fylkesdirektøren ynskjer innspel på kva meir vi kan gjere for å få elevane våre til å fullføre heile opplæringsløpet</a:t>
            </a:r>
            <a:endParaRPr lang="nn-NO" sz="2400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410664"/>
              </p:ext>
            </p:extLst>
          </p:nvPr>
        </p:nvGraphicFramePr>
        <p:xfrm>
          <a:off x="457200" y="1935163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Gode resultat-her står vi sterkt: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Område vi kan forbetre oss på: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Konkrete handlingar vi bør gjennomføre for å lukkast på desse områda i vår region: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29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Oppfølging frå rektorkonferansen</a:t>
            </a:r>
            <a:endParaRPr lang="nn-NO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247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2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075279" cy="1008112"/>
          </a:xfrm>
        </p:spPr>
        <p:txBody>
          <a:bodyPr>
            <a:normAutofit/>
          </a:bodyPr>
          <a:lstStyle/>
          <a:p>
            <a:r>
              <a:rPr lang="nn-NO" sz="4000" dirty="0" smtClean="0"/>
              <a:t>Sluttarar på Vg1 med ungdomsrett</a:t>
            </a:r>
            <a:endParaRPr lang="nn-NO" sz="4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51244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163"/>
            <a:ext cx="7776864" cy="41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03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Tre samtaletypar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dirty="0" smtClean="0"/>
              <a:t>Disputerande</a:t>
            </a:r>
          </a:p>
          <a:p>
            <a:pPr lvl="2"/>
            <a:r>
              <a:rPr lang="nn-NO" dirty="0"/>
              <a:t>Usemje, høyrer lite etter, forsvarar eige arbeid, korte utvekslingar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nn-NO" sz="2600" b="1" dirty="0"/>
              <a:t>Akkumulerande</a:t>
            </a:r>
          </a:p>
          <a:p>
            <a:pPr lvl="2"/>
            <a:r>
              <a:rPr lang="nn-NO" dirty="0"/>
              <a:t>Byggje positivt, men </a:t>
            </a:r>
            <a:r>
              <a:rPr lang="nn-NO" dirty="0" smtClean="0"/>
              <a:t>ukritisk, </a:t>
            </a:r>
            <a:r>
              <a:rPr lang="nn-NO" dirty="0"/>
              <a:t>på kvarandre sine ytringar, stadfestar kvarandre, parallelle forteljingar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nn-NO" sz="2600" b="1" dirty="0"/>
              <a:t>Utforskande</a:t>
            </a:r>
          </a:p>
          <a:p>
            <a:pPr lvl="2"/>
            <a:r>
              <a:rPr lang="nn-NO" dirty="0" smtClean="0"/>
              <a:t>Konstruktivt og kritisk undersøkjande, synspunkt vert utfordra og alternative hypotesar vert lagt fram. Kunnskap og refleksjon kjem opent til syne</a:t>
            </a:r>
          </a:p>
          <a:p>
            <a:pPr marL="2286000" lvl="8" indent="0">
              <a:buNone/>
            </a:pPr>
            <a:r>
              <a:rPr lang="nb-NO" dirty="0" smtClean="0"/>
              <a:t>				</a:t>
            </a:r>
            <a:r>
              <a:rPr lang="nb-NO" dirty="0" err="1" smtClean="0"/>
              <a:t>Mercer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err="1"/>
              <a:t>Lilleton</a:t>
            </a:r>
            <a:r>
              <a:rPr lang="nb-NO" dirty="0"/>
              <a:t> 2007</a:t>
            </a:r>
          </a:p>
          <a:p>
            <a:pPr lvl="8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35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7525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35920"/>
              </p:ext>
            </p:extLst>
          </p:nvPr>
        </p:nvGraphicFramePr>
        <p:xfrm>
          <a:off x="5148064" y="2780928"/>
          <a:ext cx="3600400" cy="2672166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</a:tblGrid>
              <a:tr h="26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Kven er sluttarane?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med stort fråvær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som er skuleleie, manglar motivasjon og ynskjer jobb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som gjer omval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med fagvanskar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med personlege vanskar/utfordringar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n-N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Elevar som er sjuke</a:t>
                      </a:r>
                      <a:endParaRPr lang="nn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Sluttarar Vg1 frå kommunane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0152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63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4000" b="1" dirty="0" smtClean="0"/>
              <a:t>Refleksjonsskjema</a:t>
            </a:r>
            <a:r>
              <a:rPr lang="nn-NO" sz="3600" dirty="0" smtClean="0"/>
              <a:t/>
            </a:r>
            <a:br>
              <a:rPr lang="nn-NO" sz="3600" dirty="0" smtClean="0"/>
            </a:br>
            <a:r>
              <a:rPr lang="nn-NO" sz="2400" dirty="0" smtClean="0"/>
              <a:t>Fylkesdirektøren ynskjer innspel på kva meir vi kan gjere for å få elevane våre til å fullføre heile opplæringsløpet</a:t>
            </a:r>
            <a:endParaRPr lang="nn-NO" sz="2400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145004"/>
              </p:ext>
            </p:extLst>
          </p:nvPr>
        </p:nvGraphicFramePr>
        <p:xfrm>
          <a:off x="457200" y="1935163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Gode resultat-her står vi sterkt: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Område vi kan forbetre oss på: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nn-NO" dirty="0" smtClean="0"/>
                    </a:p>
                    <a:p>
                      <a:r>
                        <a:rPr lang="nn-NO" dirty="0" smtClean="0"/>
                        <a:t>Konkrete handlingar vi bør gjennomføre for å lukkast på desse områda i vår region: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1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2</a:t>
                      </a:r>
                      <a:endParaRPr lang="nn-NO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dirty="0" smtClean="0"/>
                        <a:t>3</a:t>
                      </a:r>
                      <a:endParaRPr lang="nn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57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Fullført og bestått Vg1-Vg3 våren 2015</a:t>
            </a:r>
            <a:endParaRPr lang="nn-NO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" y="1844823"/>
            <a:ext cx="7420864" cy="447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792088"/>
          </a:xfrm>
        </p:spPr>
        <p:txBody>
          <a:bodyPr>
            <a:noAutofit/>
          </a:bodyPr>
          <a:lstStyle/>
          <a:p>
            <a:r>
              <a:rPr lang="nn-NO" sz="2400" dirty="0" smtClean="0"/>
              <a:t>Elevar med arbeidslivsfag- kva utdanningsprogram vel dei?</a:t>
            </a:r>
            <a:endParaRPr lang="nn-NO" sz="24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907332"/>
              </p:ext>
            </p:extLst>
          </p:nvPr>
        </p:nvGraphicFramePr>
        <p:xfrm>
          <a:off x="323528" y="1556792"/>
          <a:ext cx="8712968" cy="47654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4456"/>
                <a:gridCol w="2304256"/>
                <a:gridCol w="2304256"/>
              </a:tblGrid>
              <a:tr h="136816">
                <a:tc>
                  <a:txBody>
                    <a:bodyPr/>
                    <a:lstStyle/>
                    <a:p>
                      <a:r>
                        <a:rPr lang="nn-NO" dirty="0" smtClean="0"/>
                        <a:t>Utdanningsprogram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Tal elevar 14/15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nn-NO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Tal elevar  15/16</a:t>
                      </a:r>
                      <a:endParaRPr kumimoji="0" lang="nn-NO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Bygg og anlegg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19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Design og handverk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6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Elektro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5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Helse og oppvekst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Musikk, dans, drama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6328">
                <a:tc>
                  <a:txBody>
                    <a:bodyPr/>
                    <a:lstStyle/>
                    <a:p>
                      <a:r>
                        <a:rPr lang="nn-NO" dirty="0" smtClean="0"/>
                        <a:t>Media og kommunikasjon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Naturbruk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Restaurant og matfag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Sal og service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8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Studiespesialiserande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err="1" smtClean="0"/>
                        <a:t>Tip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824">
                <a:tc>
                  <a:txBody>
                    <a:bodyPr/>
                    <a:lstStyle/>
                    <a:p>
                      <a:r>
                        <a:rPr lang="nn-NO" dirty="0" smtClean="0"/>
                        <a:t>Totalt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 smtClean="0">
                          <a:effectLst/>
                        </a:rPr>
                        <a:t>80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496" y="60932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1000" b="1" i="1" dirty="0" smtClean="0"/>
          </a:p>
          <a:p>
            <a:endParaRPr lang="nn-NO" sz="1000" b="1" i="1" dirty="0"/>
          </a:p>
          <a:p>
            <a:endParaRPr lang="nn-NO" sz="1000" b="1" i="1" dirty="0" smtClean="0"/>
          </a:p>
          <a:p>
            <a:r>
              <a:rPr lang="nn-NO" sz="1000" b="1" i="1" dirty="0" smtClean="0"/>
              <a:t>Elevar i Vg1 hausten 2014 og 2015</a:t>
            </a:r>
            <a:endParaRPr lang="nn-NO" sz="1000" b="1" i="1" dirty="0"/>
          </a:p>
        </p:txBody>
      </p:sp>
    </p:spTree>
    <p:extLst>
      <p:ext uri="{BB962C8B-B14F-4D97-AF65-F5344CB8AC3E}">
        <p14:creationId xmlns:p14="http://schemas.microsoft.com/office/powerpoint/2010/main" val="375015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nn-NO" sz="4000" dirty="0" smtClean="0"/>
              <a:t>Elevundersøkinga 2013-2015</a:t>
            </a:r>
            <a:endParaRPr lang="nn-NO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84976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Fullført og bestått 2009-kullet(2014)</a:t>
            </a:r>
            <a:endParaRPr lang="nn-NO" sz="40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30916"/>
              </p:ext>
            </p:extLst>
          </p:nvPr>
        </p:nvGraphicFramePr>
        <p:xfrm>
          <a:off x="457200" y="1935163"/>
          <a:ext cx="8507288" cy="459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499201"/>
              </p:ext>
            </p:extLst>
          </p:nvPr>
        </p:nvGraphicFramePr>
        <p:xfrm>
          <a:off x="467544" y="2132856"/>
          <a:ext cx="84249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3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nn-NO" sz="4000" dirty="0" smtClean="0"/>
              <a:t>Grunnskulepoeng i alle fylka</a:t>
            </a:r>
            <a:endParaRPr lang="nn-NO" sz="40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36393"/>
              </p:ext>
            </p:extLst>
          </p:nvPr>
        </p:nvGraphicFramePr>
        <p:xfrm>
          <a:off x="539553" y="1340774"/>
          <a:ext cx="7418274" cy="4968543"/>
        </p:xfrm>
        <a:graphic>
          <a:graphicData uri="http://schemas.openxmlformats.org/drawingml/2006/table">
            <a:tbl>
              <a:tblPr/>
              <a:tblGrid>
                <a:gridCol w="2002064"/>
                <a:gridCol w="1083242"/>
                <a:gridCol w="1083242"/>
                <a:gridCol w="1083242"/>
                <a:gridCol w="1083242"/>
                <a:gridCol w="1083242"/>
              </a:tblGrid>
              <a:tr h="2349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GRUNNSKULEPOENG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2010-2011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2012-2013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2013-2014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2014-2015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Akershus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Hordaland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Sogn og Fjordane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Oslo 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Buskerud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Nasjonalt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Sør-Trøndelag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Møre og Romsdal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Aust-Agder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Rogaland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Troms 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Vestfold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Vest-Agder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Nord-Trøndelag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Oppland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Hedmark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Østfold fylke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Telemark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5408"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Finnmark 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6578" marR="6578" marT="6578" marB="0" anchor="ctr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 smtClean="0"/>
          </a:p>
          <a:p>
            <a:pPr algn="ctr"/>
            <a:r>
              <a:rPr lang="nn-NO" dirty="0" smtClean="0"/>
              <a:t>www.sfj.no</a:t>
            </a:r>
            <a:endParaRPr lang="nb-NO" dirty="0"/>
          </a:p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Grunnskulepoeng Nordfjord</a:t>
            </a:r>
            <a:endParaRPr lang="nn-NO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8229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81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576064"/>
          </a:xfrm>
        </p:spPr>
        <p:txBody>
          <a:bodyPr>
            <a:noAutofit/>
          </a:bodyPr>
          <a:lstStyle/>
          <a:p>
            <a:r>
              <a:rPr lang="nn-NO" sz="4000" dirty="0" smtClean="0"/>
              <a:t>Karakterpoeng ved innsøking</a:t>
            </a:r>
            <a:endParaRPr lang="nn-NO" sz="4000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47150"/>
              </p:ext>
            </p:extLst>
          </p:nvPr>
        </p:nvGraphicFramePr>
        <p:xfrm>
          <a:off x="395536" y="1556796"/>
          <a:ext cx="8280920" cy="4896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307"/>
                <a:gridCol w="2056148"/>
                <a:gridCol w="1520985"/>
                <a:gridCol w="1943480"/>
              </a:tblGrid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Skular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2013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2014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2015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Årdal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Dale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43,4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40,3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Eid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Firda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46,5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Flora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38.8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38,8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Hafstad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45,9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44,6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Høyanger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42,2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Måløy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40,1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Mo og Øyrane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35,5( Øyrane)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34,3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37,1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Stryn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mtClean="0"/>
                        <a:t>40,7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40,8</a:t>
                      </a:r>
                      <a:endParaRPr lang="nn-NO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nn-NO" dirty="0" smtClean="0"/>
                        <a:t>Sogndal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1157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667000" y="6669360"/>
            <a:ext cx="3352800" cy="52115"/>
          </a:xfrm>
        </p:spPr>
        <p:txBody>
          <a:bodyPr/>
          <a:lstStyle/>
          <a:p>
            <a:pPr algn="ctr"/>
            <a:endParaRPr lang="nn-NO" dirty="0" smtClean="0"/>
          </a:p>
          <a:p>
            <a:pPr algn="ctr"/>
            <a:endParaRPr lang="nn-NO" dirty="0"/>
          </a:p>
          <a:p>
            <a:pPr algn="ctr"/>
            <a:endParaRPr lang="nn-NO" dirty="0" smtClean="0"/>
          </a:p>
          <a:p>
            <a:pPr algn="ctr"/>
            <a:r>
              <a:rPr lang="nn-NO" dirty="0" smtClean="0"/>
              <a:t>www.sfj.no</a:t>
            </a:r>
            <a:endParaRPr lang="nb-NO" dirty="0"/>
          </a:p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899592" y="5012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n-NO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Fullført og bestått </a:t>
            </a:r>
            <a:r>
              <a:rPr lang="nn-NO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Vg1 </a:t>
            </a:r>
            <a:r>
              <a:rPr lang="nn-NO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 kommune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9"/>
            <a:ext cx="7344816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6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</TotalTime>
  <Words>575</Words>
  <Application>Microsoft Office PowerPoint</Application>
  <PresentationFormat>Skjermfremvisning (4:3)</PresentationFormat>
  <Paragraphs>313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1_Flyt</vt:lpstr>
      <vt:lpstr>Dialogmøte</vt:lpstr>
      <vt:lpstr>Tre samtaletypar</vt:lpstr>
      <vt:lpstr>Elevundersøkinga 2013-2015</vt:lpstr>
      <vt:lpstr>Fullført og bestått 2009-kullet(2014)</vt:lpstr>
      <vt:lpstr>Grunnskulepoeng i alle fylka</vt:lpstr>
      <vt:lpstr>PowerPoint-presentasjon</vt:lpstr>
      <vt:lpstr>Grunnskulepoeng Nordfjord</vt:lpstr>
      <vt:lpstr>Karakterpoeng ved innsøking</vt:lpstr>
      <vt:lpstr>PowerPoint-presentasjon</vt:lpstr>
      <vt:lpstr>Bestått Vg1 per utdanningsprogram</vt:lpstr>
      <vt:lpstr>Fullført og bestått Vg1 per skule</vt:lpstr>
      <vt:lpstr>Fullført og bestått VG1-Nordfjord </vt:lpstr>
      <vt:lpstr>Fullført Vg1, men manglar fag eller stryk i eitt eller fleire fag</vt:lpstr>
      <vt:lpstr>Heildagsfråvær ved skulane</vt:lpstr>
      <vt:lpstr>Timefråvær ved skulane</vt:lpstr>
      <vt:lpstr>Karakteren 1 og IV 2014-2015</vt:lpstr>
      <vt:lpstr>Refleksjonsskjema Fylkesdirektøren ynskjer innspel på kva meir vi kan gjere for å få elevane våre til å fullføre heile opplæringsløpet</vt:lpstr>
      <vt:lpstr>Oppfølging frå rektorkonferansen</vt:lpstr>
      <vt:lpstr>Sluttarar på Vg1 med ungdomsrett</vt:lpstr>
      <vt:lpstr>Sluttarar Vg1 frå kommunane</vt:lpstr>
      <vt:lpstr>PowerPoint-presentasjon</vt:lpstr>
      <vt:lpstr>Refleksjonsskjema Fylkesdirektøren ynskjer innspel på kva meir vi kan gjere for å få elevane våre til å fullføre heile opplæringsløpet</vt:lpstr>
      <vt:lpstr>Fullført og bestått Vg1-Vg3 våren 2015</vt:lpstr>
      <vt:lpstr>Elevar med arbeidslivsfag- kva utdanningsprogram vel dei?</vt:lpstr>
    </vt:vector>
  </TitlesOfParts>
  <Company>Sogn og Fjordane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Dialogmøte</dc:title>
  <dc:creator>Sissel Espe</dc:creator>
  <cp:lastModifiedBy>Lene Hayden Taraldsen</cp:lastModifiedBy>
  <cp:revision>82</cp:revision>
  <dcterms:created xsi:type="dcterms:W3CDTF">2014-09-24T06:01:01Z</dcterms:created>
  <dcterms:modified xsi:type="dcterms:W3CDTF">2015-10-26T07:30:57Z</dcterms:modified>
</cp:coreProperties>
</file>